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02920"/>
            <a:ext cx="146304" cy="146304"/>
          </a:xfrm>
          <a:prstGeom prst="diamond">
            <a:avLst/>
          </a:prstGeom>
          <a:solidFill>
            <a:srgbClr val="2FE0C4"/>
          </a:solidFill>
          <a:ln/>
        </p:spPr>
      </p:sp>
      <p:sp>
        <p:nvSpPr>
          <p:cNvPr id="3" name="Text 1"/>
          <p:cNvSpPr/>
          <p:nvPr/>
        </p:nvSpPr>
        <p:spPr>
          <a:xfrm>
            <a:off x="896112" y="384048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400" kern="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PAEDION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640080" y="233172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  ·  UNDERSTAND  ·  PROTECT  ·  NURTURE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94360" y="269748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200"/>
              </a:lnSpc>
              <a:buNone/>
            </a:pPr>
            <a:r>
              <a:rPr lang="en-US" sz="46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see. We understand. </a:t>
            </a:r>
            <a:pPr indent="0" marL="0">
              <a:lnSpc>
                <a:spcPts val="5200"/>
              </a:lnSpc>
              <a:buNone/>
            </a:pPr>
            <a:r>
              <a:rPr lang="en-US" sz="4600" b="1" dirty="0">
                <a:solidFill>
                  <a:srgbClr val="2FE0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protect.</a:t>
            </a:r>
            <a:endParaRPr lang="en-US" sz="4600" dirty="0"/>
          </a:p>
        </p:txBody>
      </p:sp>
      <p:sp>
        <p:nvSpPr>
          <p:cNvPr id="6" name="Text 4"/>
          <p:cNvSpPr/>
          <p:nvPr/>
        </p:nvSpPr>
        <p:spPr>
          <a:xfrm>
            <a:off x="640080" y="416052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Immunity — die KI-native Sicherheitsplattform von Paedion. Ein Sensor, eine Middleware, ein Reasoning-Core: das digitale Immunsystem für Organisationen, die nicht ausfallen dürfen.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6309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PITCHDECK  ·  AUGUST 2026  ·  VERTRAULICH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11475720" y="6263640"/>
            <a:ext cx="91440" cy="91440"/>
          </a:xfrm>
          <a:prstGeom prst="diamond">
            <a:avLst/>
          </a:prstGeom>
          <a:solidFill>
            <a:srgbClr val="C9A876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PROBLEM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789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KI-Nutzung ist heute unsichtbar — genau dann, wenn sie am riskantesten ist.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148840"/>
            <a:ext cx="3429000" cy="2468880"/>
          </a:xfrm>
          <a:prstGeom prst="roundRect">
            <a:avLst>
              <a:gd name="adj" fmla="val 3704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423160"/>
            <a:ext cx="457200" cy="457200"/>
          </a:xfrm>
          <a:prstGeom prst="oval">
            <a:avLst/>
          </a:prstGeom>
          <a:solidFill>
            <a:srgbClr val="0F1626"/>
          </a:solidFill>
          <a:ln w="15875">
            <a:solidFill>
              <a:srgbClr val="2FE0C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3063240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Netzwerk-Kontrollpunkt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14400" y="365760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Home-Office ohne VPN sendet KI-Traffic direkt ins offene Internet — jede Firewall, jedes DNS-Log läuft leer.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89120" y="2148840"/>
            <a:ext cx="3429000" cy="2468880"/>
          </a:xfrm>
          <a:prstGeom prst="roundRect">
            <a:avLst>
              <a:gd name="adj" fmla="val 3704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2423160"/>
            <a:ext cx="457200" cy="457200"/>
          </a:xfrm>
          <a:prstGeom prst="oval">
            <a:avLst/>
          </a:prstGeom>
          <a:solidFill>
            <a:srgbClr val="0F1626"/>
          </a:solidFill>
          <a:ln w="15875">
            <a:solidFill>
              <a:srgbClr val="2FE0C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663440" y="3063240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Lokale Modelle sind unsichtbar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63440" y="365760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Ollama, LM Studio &amp; Co. erzeugen keinen Netzwerk-Traffic, den irgendetwas außerhalb des Geräts abfangen könnte.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38160" y="2148840"/>
            <a:ext cx="3429000" cy="2468880"/>
          </a:xfrm>
          <a:prstGeom prst="roundRect">
            <a:avLst>
              <a:gd name="adj" fmla="val 3704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12480" y="2423160"/>
            <a:ext cx="457200" cy="457200"/>
          </a:xfrm>
          <a:prstGeom prst="oval">
            <a:avLst/>
          </a:prstGeom>
          <a:solidFill>
            <a:srgbClr val="0F1626"/>
          </a:solidFill>
          <a:ln w="15875">
            <a:solidFill>
              <a:srgbClr val="2FE0C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12480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412480" y="3063240"/>
            <a:ext cx="2880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Schatten-Nutzung wächst täglich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412480" y="365760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Anbieter, neue Gateways, neue Agenten-Frameworks erscheinen schneller, als Sicherheitsteams Listen pflegen können.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40080" y="489204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C9A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erheblicher Teil relevanter KI-Nutzung erreicht das Netzwerk nie — eine Domain-Liste erfasst bestenfalls die Hälfte des Bildes.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4008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PAEDION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UNSERE DENKWEISE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658368" y="1417320"/>
            <a:ext cx="201168" cy="201168"/>
          </a:xfrm>
          <a:prstGeom prst="diamond">
            <a:avLst/>
          </a:prstGeom>
          <a:solidFill>
            <a:srgbClr val="C9A876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73736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9A8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Paedia (παιδεία)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40080" y="2377440"/>
            <a:ext cx="5120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griechische Ideal der Bildung: den Geist formen, den Charakter stärken, Urteilsvermögen entwickeln.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3520440"/>
            <a:ext cx="5120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Paedion überträgt dieses Prinzip ins digitale Zeitalter: digitale Resilienz durch Intelligenz, Wahrnehmung und Schutz — nicht durch eine weitere Alarm-Warteschlange.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492240" y="1554480"/>
            <a:ext cx="5029200" cy="777240"/>
          </a:xfrm>
          <a:prstGeom prst="roundRect">
            <a:avLst>
              <a:gd name="adj" fmla="val 9412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766560" y="155448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FE0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Sehen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492240" y="2606040"/>
            <a:ext cx="5029200" cy="777240"/>
          </a:xfrm>
          <a:prstGeom prst="roundRect">
            <a:avLst>
              <a:gd name="adj" fmla="val 9412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766560" y="260604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FE0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Verstehen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492240" y="3657600"/>
            <a:ext cx="5029200" cy="777240"/>
          </a:xfrm>
          <a:prstGeom prst="roundRect">
            <a:avLst>
              <a:gd name="adj" fmla="val 9412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66560" y="365760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9A8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Erziehen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492240" y="489204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50" i="1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Sicherheitswerkzeuge alarmieren. Paedion bildet aus — Menschen und System gemeinsam.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4008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PAEDION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PRODUKTFAMILIE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Immunity.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40080" y="1481328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Komponenten, ein Organismus.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2148840"/>
            <a:ext cx="3429000" cy="3520440"/>
          </a:xfrm>
          <a:prstGeom prst="roundRect">
            <a:avLst>
              <a:gd name="adj" fmla="val 2667"/>
            </a:avLst>
          </a:prstGeom>
          <a:solidFill>
            <a:srgbClr val="121A2C"/>
          </a:solidFill>
          <a:ln w="15875">
            <a:solidFill>
              <a:srgbClr val="2FE0C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14400" y="2441448"/>
            <a:ext cx="201168" cy="201168"/>
          </a:xfrm>
          <a:prstGeom prst="diamond">
            <a:avLst/>
          </a:prstGeom>
          <a:solidFill>
            <a:srgbClr val="2FE0C4"/>
          </a:solidFill>
          <a:ln/>
        </p:spPr>
      </p:sp>
      <p:sp>
        <p:nvSpPr>
          <p:cNvPr id="7" name="Text 5"/>
          <p:cNvSpPr/>
          <p:nvPr/>
        </p:nvSpPr>
        <p:spPr>
          <a:xfrm>
            <a:off x="1207008" y="2350008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SENSOR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14400" y="2788920"/>
            <a:ext cx="2880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Dendron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914400" y="3520440"/>
            <a:ext cx="28803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Läuft minimal auf jedem Client und Server — Endpoint-Agent und Browser-Extension. Benannt nach dendritischen Zellen: den Wächterzellen, die als Erste erkennen, was nicht dazugehört.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89120" y="2148840"/>
            <a:ext cx="3429000" cy="3520440"/>
          </a:xfrm>
          <a:prstGeom prst="roundRect">
            <a:avLst>
              <a:gd name="adj" fmla="val 2667"/>
            </a:avLst>
          </a:prstGeom>
          <a:solidFill>
            <a:srgbClr val="121A2C"/>
          </a:solidFill>
          <a:ln w="15875">
            <a:solidFill>
              <a:srgbClr val="9B8CE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63440" y="2441448"/>
            <a:ext cx="201168" cy="201168"/>
          </a:xfrm>
          <a:prstGeom prst="diamond">
            <a:avLst/>
          </a:prstGeom>
          <a:solidFill>
            <a:srgbClr val="9B8CE0"/>
          </a:solidFill>
          <a:ln/>
        </p:spPr>
      </p:sp>
      <p:sp>
        <p:nvSpPr>
          <p:cNvPr id="12" name="Text 10"/>
          <p:cNvSpPr/>
          <p:nvPr/>
        </p:nvSpPr>
        <p:spPr>
          <a:xfrm>
            <a:off x="4956048" y="2350008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B8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MIDDLEWARE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663440" y="2788920"/>
            <a:ext cx="2880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Thymus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4663440" y="3520440"/>
            <a:ext cx="28803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Pseudonymisiert und filtert direkt beim Kunden, bevor Daten die Grenze verlassen. Benannt nach dem Organ, in dem Immunzellen lernen, Eigenes von Fremdem zu unterscheiden.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38160" y="2148840"/>
            <a:ext cx="3429000" cy="3520440"/>
          </a:xfrm>
          <a:prstGeom prst="roundRect">
            <a:avLst>
              <a:gd name="adj" fmla="val 2667"/>
            </a:avLst>
          </a:prstGeom>
          <a:solidFill>
            <a:srgbClr val="121A2C"/>
          </a:solidFill>
          <a:ln w="15875">
            <a:solidFill>
              <a:srgbClr val="E38B5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412480" y="2441448"/>
            <a:ext cx="201168" cy="201168"/>
          </a:xfrm>
          <a:prstGeom prst="diamond">
            <a:avLst/>
          </a:prstGeom>
          <a:solidFill>
            <a:srgbClr val="E38B5D"/>
          </a:solidFill>
          <a:ln/>
        </p:spPr>
      </p:sp>
      <p:sp>
        <p:nvSpPr>
          <p:cNvPr id="17" name="Text 15"/>
          <p:cNvSpPr/>
          <p:nvPr/>
        </p:nvSpPr>
        <p:spPr>
          <a:xfrm>
            <a:off x="8705088" y="2350008"/>
            <a:ext cx="2606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38B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REASONING-CORE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412480" y="2788920"/>
            <a:ext cx="2880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Medulla</a:t>
            </a:r>
            <a:endParaRPr lang="en-US" sz="2700" dirty="0"/>
          </a:p>
        </p:txBody>
      </p:sp>
      <p:sp>
        <p:nvSpPr>
          <p:cNvPr id="19" name="Text 17"/>
          <p:cNvSpPr/>
          <p:nvPr/>
        </p:nvSpPr>
        <p:spPr>
          <a:xfrm>
            <a:off x="8412480" y="3520440"/>
            <a:ext cx="28803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Zentrale Analyse auf Omega Claw / Singularity, ab 2027 produktiv. Benannt nach dem Knochenmark — Ursprungsort der Immunzellen — und dem vitalen Koordinationszentrum.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4008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PAEDION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ARCHITEKTUR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Alles läuft auf Immunity zusammen.</a:t>
            </a:r>
            <a:endParaRPr lang="en-US" sz="2600" dirty="0"/>
          </a:p>
        </p:txBody>
      </p:sp>
      <p:pic>
        <p:nvPicPr>
          <p:cNvPr id="4" name="Image 0" descr="/home/claude/paedion/diagram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600200"/>
            <a:ext cx="11155680" cy="358566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64008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PAEDION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IMMUNE CYCLE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7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Eine lebende Verteidigung, die aus jeder Begegnung lernt.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2606040" cy="3566160"/>
          </a:xfrm>
          <a:prstGeom prst="roundRect">
            <a:avLst>
              <a:gd name="adj" fmla="val 3509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96112" y="219456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FE0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96112" y="2743200"/>
            <a:ext cx="20939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96112" y="3200400"/>
            <a:ext cx="20939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DENDRON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896112" y="3657600"/>
            <a:ext cx="209397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erfasst Verbindungen, Prozesse und Ports am Endpoint.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227832" y="352044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3474720" y="1965960"/>
            <a:ext cx="2606040" cy="3566160"/>
          </a:xfrm>
          <a:prstGeom prst="roundRect">
            <a:avLst>
              <a:gd name="adj" fmla="val 3509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30752" y="219456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B8CE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730752" y="2743200"/>
            <a:ext cx="20939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730752" y="3200400"/>
            <a:ext cx="20939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9B8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THYMUS · MEDULLA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730752" y="3657600"/>
            <a:ext cx="209397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Middleware pseudonymisiert, Omega Claw interpretiert Muster.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062472" y="352044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309360" y="1965960"/>
            <a:ext cx="2606040" cy="3566160"/>
          </a:xfrm>
          <a:prstGeom prst="roundRect">
            <a:avLst>
              <a:gd name="adj" fmla="val 3509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65392" y="219456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38B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565392" y="2743200"/>
            <a:ext cx="20939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565392" y="3200400"/>
            <a:ext cx="20939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E38B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ENGINE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6565392" y="3657600"/>
            <a:ext cx="209397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Erkannte Risiken werden durchgesetzt — erlaubt, beobachtet, blockiert.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897112" y="352044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9144000" y="1965960"/>
            <a:ext cx="2606040" cy="3566160"/>
          </a:xfrm>
          <a:prstGeom prst="roundRect">
            <a:avLst>
              <a:gd name="adj" fmla="val 3509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400032" y="219456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9A8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9400032" y="2743200"/>
            <a:ext cx="20939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Nurture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9400032" y="3200400"/>
            <a:ext cx="20939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C9A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RÜCKKANAL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9400032" y="3657600"/>
            <a:ext cx="209397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Erkenntnisse fließen zurück: neue Signaturen, geschärftes Urteilsvermögen.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64008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PAEDION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KOMPONENTE 01 · DENDRON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658368" y="914400"/>
            <a:ext cx="182880" cy="182880"/>
          </a:xfrm>
          <a:prstGeom prst="diamond">
            <a:avLst/>
          </a:prstGeom>
          <a:solidFill>
            <a:srgbClr val="2FE0C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18872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Dendron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40080" y="1920240"/>
            <a:ext cx="5394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5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Sensor. Läuft identisch auf jedem Endpunkt — vom Einzelplatz bis zur 10.000-Geräte-Flotte.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28803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Disk-Fußabdruck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3017520" y="28803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~110 MB gesamt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640080" y="330098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 Leerlauf / Spitze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3017520" y="3300984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~45 MB / ~120 MB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640080" y="372160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CPU Dauerbetrieb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3017520" y="372160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0,3 %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640080" y="414223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Netzwerk ausgehend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3017520" y="4142232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70–350 KB / Tag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40080" y="456285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Rollout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3017520" y="4562856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 bestehendes MDM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537960" y="1188720"/>
            <a:ext cx="4983480" cy="4937760"/>
          </a:xfrm>
          <a:prstGeom prst="roundRect">
            <a:avLst>
              <a:gd name="adj" fmla="val 1852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0" y="141732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DENDRON ERFASST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858000" y="1883664"/>
            <a:ext cx="82296" cy="82296"/>
          </a:xfrm>
          <a:prstGeom prst="oval">
            <a:avLst/>
          </a:prstGeom>
          <a:solidFill>
            <a:srgbClr val="2FE0C4"/>
          </a:solidFill>
          <a:ln/>
        </p:spPr>
      </p:sp>
      <p:sp>
        <p:nvSpPr>
          <p:cNvPr id="19" name="Text 17"/>
          <p:cNvSpPr/>
          <p:nvPr/>
        </p:nvSpPr>
        <p:spPr>
          <a:xfrm>
            <a:off x="7086600" y="1755648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Verbindungen pro Prozess: Ziel-Domain, Port, Zeitpunkt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858000" y="2450592"/>
            <a:ext cx="82296" cy="82296"/>
          </a:xfrm>
          <a:prstGeom prst="oval">
            <a:avLst/>
          </a:prstGeom>
          <a:solidFill>
            <a:srgbClr val="2FE0C4"/>
          </a:solidFill>
          <a:ln/>
        </p:spPr>
      </p:sp>
      <p:sp>
        <p:nvSpPr>
          <p:cNvPr id="21" name="Text 19"/>
          <p:cNvSpPr/>
          <p:nvPr/>
        </p:nvSpPr>
        <p:spPr>
          <a:xfrm>
            <a:off x="7086600" y="2322576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TLS-SNI ohne volle Entschlüsselung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858000" y="3017520"/>
            <a:ext cx="82296" cy="82296"/>
          </a:xfrm>
          <a:prstGeom prst="oval">
            <a:avLst/>
          </a:prstGeom>
          <a:solidFill>
            <a:srgbClr val="2FE0C4"/>
          </a:solidFill>
          <a:ln/>
        </p:spPr>
      </p:sp>
      <p:sp>
        <p:nvSpPr>
          <p:cNvPr id="23" name="Text 21"/>
          <p:cNvSpPr/>
          <p:nvPr/>
        </p:nvSpPr>
        <p:spPr>
          <a:xfrm>
            <a:off x="7086600" y="2889504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Lokale Port- und Prozess-Scans für Shadow AI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858000" y="3584448"/>
            <a:ext cx="82296" cy="82296"/>
          </a:xfrm>
          <a:prstGeom prst="oval">
            <a:avLst/>
          </a:prstGeom>
          <a:solidFill>
            <a:srgbClr val="2FE0C4"/>
          </a:solidFill>
          <a:ln/>
        </p:spPr>
      </p:sp>
      <p:sp>
        <p:nvSpPr>
          <p:cNvPr id="25" name="Text 23"/>
          <p:cNvSpPr/>
          <p:nvPr/>
        </p:nvSpPr>
        <p:spPr>
          <a:xfrm>
            <a:off x="7086600" y="3456432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TLS-Fingerprinting für unbekannte Muster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6858000" y="4151376"/>
            <a:ext cx="82296" cy="82296"/>
          </a:xfrm>
          <a:prstGeom prst="oval">
            <a:avLst/>
          </a:prstGeom>
          <a:solidFill>
            <a:srgbClr val="2FE0C4"/>
          </a:solidFill>
          <a:ln/>
        </p:spPr>
      </p:sp>
      <p:sp>
        <p:nvSpPr>
          <p:cNvPr id="27" name="Text 25"/>
          <p:cNvSpPr/>
          <p:nvPr/>
        </p:nvSpPr>
        <p:spPr>
          <a:xfrm>
            <a:off x="7086600" y="4023360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Offline-Pufferung bei fehlender Verbindung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64008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PAEDION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B8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KOMPONENTE 02 · THYMUS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658368" y="914400"/>
            <a:ext cx="182880" cy="182880"/>
          </a:xfrm>
          <a:prstGeom prst="diamond">
            <a:avLst/>
          </a:prstGeom>
          <a:solidFill>
            <a:srgbClr val="9B8CE0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18872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Thymus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40080" y="1920240"/>
            <a:ext cx="5394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5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Middleware. Wo Rohdaten lernen, was sie preisgeben dürfen — und was beim Kunden bleibt.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28803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B8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Standort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3017520" y="28803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Kunden-Tenant / On-Prem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640080" y="330098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B8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Pseudonymisierung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3017520" y="3300984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Gesalzenes HMAC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640080" y="372160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B8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Schlüsselhoheit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3017520" y="372160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Verbleibt beim Kunden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640080" y="414223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B8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Egress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3017520" y="4142232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Einziger Ausgangspunkt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40080" y="456285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B8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3017520" y="4562856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Prompt-Payloads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537960" y="1188720"/>
            <a:ext cx="4983480" cy="4937760"/>
          </a:xfrm>
          <a:prstGeom prst="roundRect">
            <a:avLst>
              <a:gd name="adj" fmla="val 1852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0" y="141732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B8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DATENMINIMIERUNG AM BOUNDARY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858000" y="1883664"/>
            <a:ext cx="82296" cy="82296"/>
          </a:xfrm>
          <a:prstGeom prst="oval">
            <a:avLst/>
          </a:prstGeom>
          <a:solidFill>
            <a:srgbClr val="9B8CE0"/>
          </a:solidFill>
          <a:ln/>
        </p:spPr>
      </p:sp>
      <p:sp>
        <p:nvSpPr>
          <p:cNvPr id="19" name="Text 17"/>
          <p:cNvSpPr/>
          <p:nvPr/>
        </p:nvSpPr>
        <p:spPr>
          <a:xfrm>
            <a:off x="7086600" y="1755648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Feldreduktion vor Versand an Paedion Cloud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858000" y="2450592"/>
            <a:ext cx="82296" cy="82296"/>
          </a:xfrm>
          <a:prstGeom prst="oval">
            <a:avLst/>
          </a:prstGeom>
          <a:solidFill>
            <a:srgbClr val="9B8CE0"/>
          </a:solidFill>
          <a:ln/>
        </p:spPr>
      </p:sp>
      <p:sp>
        <p:nvSpPr>
          <p:cNvPr id="21" name="Text 19"/>
          <p:cNvSpPr/>
          <p:nvPr/>
        </p:nvSpPr>
        <p:spPr>
          <a:xfrm>
            <a:off x="7086600" y="2322576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Aggregation über Zeitfenster statt Einzelereignis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858000" y="3017520"/>
            <a:ext cx="82296" cy="82296"/>
          </a:xfrm>
          <a:prstGeom prst="oval">
            <a:avLst/>
          </a:prstGeom>
          <a:solidFill>
            <a:srgbClr val="9B8CE0"/>
          </a:solidFill>
          <a:ln/>
        </p:spPr>
      </p:sp>
      <p:sp>
        <p:nvSpPr>
          <p:cNvPr id="23" name="Text 21"/>
          <p:cNvSpPr/>
          <p:nvPr/>
        </p:nvSpPr>
        <p:spPr>
          <a:xfrm>
            <a:off x="7086600" y="2889504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Schlüssel-/Mapping-Tabelle bleibt lokal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858000" y="3584448"/>
            <a:ext cx="82296" cy="82296"/>
          </a:xfrm>
          <a:prstGeom prst="oval">
            <a:avLst/>
          </a:prstGeom>
          <a:solidFill>
            <a:srgbClr val="9B8CE0"/>
          </a:solidFill>
          <a:ln/>
        </p:spPr>
      </p:sp>
      <p:sp>
        <p:nvSpPr>
          <p:cNvPr id="25" name="Text 23"/>
          <p:cNvSpPr/>
          <p:nvPr/>
        </p:nvSpPr>
        <p:spPr>
          <a:xfrm>
            <a:off x="7086600" y="3456432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Klarname verlässt jemals den Thymus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6858000" y="4151376"/>
            <a:ext cx="82296" cy="82296"/>
          </a:xfrm>
          <a:prstGeom prst="oval">
            <a:avLst/>
          </a:prstGeom>
          <a:solidFill>
            <a:srgbClr val="9B8CE0"/>
          </a:solidFill>
          <a:ln/>
        </p:spPr>
      </p:sp>
      <p:sp>
        <p:nvSpPr>
          <p:cNvPr id="27" name="Text 25"/>
          <p:cNvSpPr/>
          <p:nvPr/>
        </p:nvSpPr>
        <p:spPr>
          <a:xfrm>
            <a:off x="7086600" y="4023360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Rückkanal liefert nur Erkennungslogik, keine Kundendaten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64008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PAEDION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38B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KOMPONENTE 03 · MEDULLA</a:t>
            </a:r>
            <a:endParaRPr lang="en-US" sz="1200" dirty="0"/>
          </a:p>
        </p:txBody>
      </p:sp>
      <p:sp>
        <p:nvSpPr>
          <p:cNvPr id="3" name="Shape 1"/>
          <p:cNvSpPr/>
          <p:nvPr/>
        </p:nvSpPr>
        <p:spPr>
          <a:xfrm>
            <a:off x="658368" y="914400"/>
            <a:ext cx="182880" cy="182880"/>
          </a:xfrm>
          <a:prstGeom prst="diamond">
            <a:avLst/>
          </a:prstGeom>
          <a:solidFill>
            <a:srgbClr val="E38B5D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18872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Medulla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40080" y="1920240"/>
            <a:ext cx="5394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5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Reasoning-Core. Omega Claw auf dem Singularity-Substrat — produktiv ab 2027.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28803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38B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Substrat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3017520" y="28803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Singularity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640080" y="3300984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38B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Reasoning-Layer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3017520" y="3300984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Omega Claw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640080" y="372160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38B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Mandantenfähigkeit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3017520" y="372160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Multi-Tenant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640080" y="414223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38B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Sieht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3017520" y="4142232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pseudonymisierte Events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40080" y="456285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38B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3017520" y="4562856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 2027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537960" y="1188720"/>
            <a:ext cx="4983480" cy="4937760"/>
          </a:xfrm>
          <a:prstGeom prst="roundRect">
            <a:avLst>
              <a:gd name="adj" fmla="val 1852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0" y="141732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38B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OMEGA CLAW LEISTET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858000" y="1883664"/>
            <a:ext cx="82296" cy="82296"/>
          </a:xfrm>
          <a:prstGeom prst="oval">
            <a:avLst/>
          </a:prstGeom>
          <a:solidFill>
            <a:srgbClr val="E38B5D"/>
          </a:solidFill>
          <a:ln/>
        </p:spPr>
      </p:sp>
      <p:sp>
        <p:nvSpPr>
          <p:cNvPr id="19" name="Text 17"/>
          <p:cNvSpPr/>
          <p:nvPr/>
        </p:nvSpPr>
        <p:spPr>
          <a:xfrm>
            <a:off x="7086600" y="1755648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Bildet ein Verständnis der Organisation, nicht nur Klassifikation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858000" y="2450592"/>
            <a:ext cx="82296" cy="82296"/>
          </a:xfrm>
          <a:prstGeom prst="oval">
            <a:avLst/>
          </a:prstGeom>
          <a:solidFill>
            <a:srgbClr val="E38B5D"/>
          </a:solidFill>
          <a:ln/>
        </p:spPr>
      </p:sp>
      <p:sp>
        <p:nvSpPr>
          <p:cNvPr id="21" name="Text 19"/>
          <p:cNvSpPr/>
          <p:nvPr/>
        </p:nvSpPr>
        <p:spPr>
          <a:xfrm>
            <a:off x="7086600" y="2322576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Signaturabgleich und Anomalie-Erkennung in Echtzeit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858000" y="3017520"/>
            <a:ext cx="82296" cy="82296"/>
          </a:xfrm>
          <a:prstGeom prst="oval">
            <a:avLst/>
          </a:prstGeom>
          <a:solidFill>
            <a:srgbClr val="E38B5D"/>
          </a:solidFill>
          <a:ln/>
        </p:spPr>
      </p:sp>
      <p:sp>
        <p:nvSpPr>
          <p:cNvPr id="23" name="Text 21"/>
          <p:cNvSpPr/>
          <p:nvPr/>
        </p:nvSpPr>
        <p:spPr>
          <a:xfrm>
            <a:off x="7086600" y="2889504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Entscheidung ist erklärbar und lehrbar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858000" y="3584448"/>
            <a:ext cx="82296" cy="82296"/>
          </a:xfrm>
          <a:prstGeom prst="oval">
            <a:avLst/>
          </a:prstGeom>
          <a:solidFill>
            <a:srgbClr val="E38B5D"/>
          </a:solidFill>
          <a:ln/>
        </p:spPr>
      </p:sp>
      <p:sp>
        <p:nvSpPr>
          <p:cNvPr id="25" name="Text 23"/>
          <p:cNvSpPr/>
          <p:nvPr/>
        </p:nvSpPr>
        <p:spPr>
          <a:xfrm>
            <a:off x="7086600" y="3456432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Verteilt aktualisierte Erkennungslogik zurück an Dendron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6858000" y="4151376"/>
            <a:ext cx="82296" cy="82296"/>
          </a:xfrm>
          <a:prstGeom prst="oval">
            <a:avLst/>
          </a:prstGeom>
          <a:solidFill>
            <a:srgbClr val="E38B5D"/>
          </a:solidFill>
          <a:ln/>
        </p:spPr>
      </p:sp>
      <p:sp>
        <p:nvSpPr>
          <p:cNvPr id="27" name="Text 25"/>
          <p:cNvSpPr/>
          <p:nvPr/>
        </p:nvSpPr>
        <p:spPr>
          <a:xfrm>
            <a:off x="7086600" y="4023360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Skaliert horizontal für &gt; 10.000 Endpunkte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64008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PAEDION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PLATTFORM-FÄHIGKEITEN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Ein System. Jede Oberfläche.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481328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Identität, Endpoint, Cloud, Netzwerk und Daten — überwacht als ein Organismus, nicht als fünf getrennte Werkzeuge.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2084832" cy="2926080"/>
          </a:xfrm>
          <a:prstGeom prst="roundRect">
            <a:avLst>
              <a:gd name="adj" fmla="val 4386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59536" y="2542032"/>
            <a:ext cx="146304" cy="146304"/>
          </a:xfrm>
          <a:prstGeom prst="diamond">
            <a:avLst/>
          </a:prstGeom>
          <a:solidFill>
            <a:srgbClr val="2FE0C4"/>
          </a:solidFill>
          <a:ln/>
        </p:spPr>
      </p:sp>
      <p:sp>
        <p:nvSpPr>
          <p:cNvPr id="7" name="Text 5"/>
          <p:cNvSpPr/>
          <p:nvPr/>
        </p:nvSpPr>
        <p:spPr>
          <a:xfrm>
            <a:off x="859536" y="288036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59536" y="3337560"/>
            <a:ext cx="1645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Non-Human Identities, Conditional Access, Rechteeskalation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907792" y="2286000"/>
            <a:ext cx="2084832" cy="2926080"/>
          </a:xfrm>
          <a:prstGeom prst="roundRect">
            <a:avLst>
              <a:gd name="adj" fmla="val 4386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127248" y="2542032"/>
            <a:ext cx="146304" cy="146304"/>
          </a:xfrm>
          <a:prstGeom prst="diamond">
            <a:avLst/>
          </a:prstGeom>
          <a:solidFill>
            <a:srgbClr val="2FE0C4"/>
          </a:solidFill>
          <a:ln/>
        </p:spPr>
      </p:sp>
      <p:sp>
        <p:nvSpPr>
          <p:cNvPr id="11" name="Text 9"/>
          <p:cNvSpPr/>
          <p:nvPr/>
        </p:nvSpPr>
        <p:spPr>
          <a:xfrm>
            <a:off x="3127248" y="288036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Endpoint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127248" y="3337560"/>
            <a:ext cx="1645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Dendron auf jedem Client und Server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175504" y="2286000"/>
            <a:ext cx="2084832" cy="2926080"/>
          </a:xfrm>
          <a:prstGeom prst="roundRect">
            <a:avLst>
              <a:gd name="adj" fmla="val 4386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394960" y="2542032"/>
            <a:ext cx="146304" cy="146304"/>
          </a:xfrm>
          <a:prstGeom prst="diamond">
            <a:avLst/>
          </a:prstGeom>
          <a:solidFill>
            <a:srgbClr val="2FE0C4"/>
          </a:solidFill>
          <a:ln/>
        </p:spPr>
      </p:sp>
      <p:sp>
        <p:nvSpPr>
          <p:cNvPr id="15" name="Text 13"/>
          <p:cNvSpPr/>
          <p:nvPr/>
        </p:nvSpPr>
        <p:spPr>
          <a:xfrm>
            <a:off x="5394960" y="288036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394960" y="3337560"/>
            <a:ext cx="1645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Workloads, Konfigurationsdrift, Berechtigungen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7443216" y="2286000"/>
            <a:ext cx="2084832" cy="2926080"/>
          </a:xfrm>
          <a:prstGeom prst="roundRect">
            <a:avLst>
              <a:gd name="adj" fmla="val 4386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62672" y="2542032"/>
            <a:ext cx="146304" cy="146304"/>
          </a:xfrm>
          <a:prstGeom prst="diamond">
            <a:avLst/>
          </a:prstGeom>
          <a:solidFill>
            <a:srgbClr val="2FE0C4"/>
          </a:solidFill>
          <a:ln/>
        </p:spPr>
      </p:sp>
      <p:sp>
        <p:nvSpPr>
          <p:cNvPr id="19" name="Text 17"/>
          <p:cNvSpPr/>
          <p:nvPr/>
        </p:nvSpPr>
        <p:spPr>
          <a:xfrm>
            <a:off x="7662672" y="288036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Netzwerk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662672" y="3337560"/>
            <a:ext cx="1645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Ergänzendes Signal, wo Perimeter existiert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9710928" y="2286000"/>
            <a:ext cx="2084832" cy="2926080"/>
          </a:xfrm>
          <a:prstGeom prst="roundRect">
            <a:avLst>
              <a:gd name="adj" fmla="val 4386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930384" y="2542032"/>
            <a:ext cx="146304" cy="146304"/>
          </a:xfrm>
          <a:prstGeom prst="diamond">
            <a:avLst/>
          </a:prstGeom>
          <a:solidFill>
            <a:srgbClr val="2FE0C4"/>
          </a:solidFill>
          <a:ln/>
        </p:spPr>
      </p:sp>
      <p:sp>
        <p:nvSpPr>
          <p:cNvPr id="23" name="Text 21"/>
          <p:cNvSpPr/>
          <p:nvPr/>
        </p:nvSpPr>
        <p:spPr>
          <a:xfrm>
            <a:off x="9930384" y="2880360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930384" y="3337560"/>
            <a:ext cx="1645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Klassifikation, Bewegungsmuster, Exfiltrationsrisiko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4008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PAEDION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Wähle die Tiefe der Immunität.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481328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Sensor für alle — die Editionen unterscheiden die aktivierte Analysetiefe, nicht den Funktionsumfang von Dendron.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148840"/>
            <a:ext cx="3429000" cy="4160520"/>
          </a:xfrm>
          <a:prstGeom prst="roundRect">
            <a:avLst>
              <a:gd name="adj" fmla="val 2667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2404872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ANGEBOREN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14400" y="2679192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Innate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914400" y="32918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Sofortige, signaturbasierte Erkennung. Dendron + Thymus, Abgleich gegen den globalen Feed.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14400" y="42976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207008" y="4297680"/>
            <a:ext cx="25877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Signatur-Feed aller bekannten Anbieter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914400" y="486460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207008" y="4864608"/>
            <a:ext cx="25877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Shadow-AI-Erkennung über Port-/Prozess-Scan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914400" y="5431536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207008" y="5431536"/>
            <a:ext cx="25877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Standard-Dashboards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389120" y="2148840"/>
            <a:ext cx="3429000" cy="4160520"/>
          </a:xfrm>
          <a:prstGeom prst="roundRect">
            <a:avLst>
              <a:gd name="adj" fmla="val 2667"/>
            </a:avLst>
          </a:prstGeom>
          <a:solidFill>
            <a:srgbClr val="0F1626"/>
          </a:solidFill>
          <a:ln w="19050">
            <a:solidFill>
              <a:srgbClr val="9B8CE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63440" y="2404872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9B8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ERLERNT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663440" y="2679192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Adaptive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4663440" y="32918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Verhaltensbasierte Heuristik. Omega Claw erkennt unbekannte Muster in Medulla.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663440" y="42976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B8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956048" y="4297680"/>
            <a:ext cx="25877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aus Innate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663440" y="486460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B8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956048" y="4864608"/>
            <a:ext cx="25877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TLS-Fingerprinting &amp; Anomalie-Erkennung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4663440" y="5431536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B8C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956048" y="5431536"/>
            <a:ext cx="25877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Individuelle Policy-Regeln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8138160" y="2148840"/>
            <a:ext cx="3429000" cy="4160520"/>
          </a:xfrm>
          <a:prstGeom prst="roundRect">
            <a:avLst>
              <a:gd name="adj" fmla="val 2667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412480" y="2404872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C9A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ERINNERT SICH FÜR IMMER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8412480" y="2679192"/>
            <a:ext cx="2880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Memory</a:t>
            </a:r>
            <a:endParaRPr lang="en-US" sz="2600" dirty="0"/>
          </a:p>
        </p:txBody>
      </p:sp>
      <p:sp>
        <p:nvSpPr>
          <p:cNvPr id="28" name="Text 26"/>
          <p:cNvSpPr/>
          <p:nvPr/>
        </p:nvSpPr>
        <p:spPr>
          <a:xfrm>
            <a:off x="8412480" y="32918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Organisationales Lernen. Die Nurture-Schleife wird aktiv genutzt und ausgewertet.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8412480" y="4297680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9A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8705088" y="4297680"/>
            <a:ext cx="25877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aus Adaptive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8412480" y="486460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9A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8705088" y="4864608"/>
            <a:ext cx="25877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Paedia-Reports &amp; Trainingsempfehlungen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8412480" y="5431536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9A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8705088" y="5431536"/>
            <a:ext cx="25877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Dedizierte Architekten-Betreuung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64008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PAEDION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Von der PoC bis zum vollständigen Organismus.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005840" y="2697480"/>
            <a:ext cx="9966960" cy="0"/>
          </a:xfrm>
          <a:prstGeom prst="line">
            <a:avLst/>
          </a:prstGeom>
          <a:noFill/>
          <a:ln w="19050">
            <a:solidFill>
              <a:srgbClr val="232C4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354580" y="2606040"/>
            <a:ext cx="182880" cy="182880"/>
          </a:xfrm>
          <a:prstGeom prst="oval">
            <a:avLst/>
          </a:prstGeom>
          <a:solidFill>
            <a:srgbClr val="2FE0C4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87452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JETZT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822960" y="3063240"/>
            <a:ext cx="3246120" cy="2194560"/>
          </a:xfrm>
          <a:prstGeom prst="roundRect">
            <a:avLst>
              <a:gd name="adj" fmla="val 4167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78992" y="3291840"/>
            <a:ext cx="27340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Dendron &amp; Thymus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78992" y="3749040"/>
            <a:ext cx="273405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+ Privacy Boundary Layer PoC-fähig. Rollout über Intune &amp; Co., 20–50 Endpunkte Pilotumfang.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195060" y="2606040"/>
            <a:ext cx="182880" cy="182880"/>
          </a:xfrm>
          <a:prstGeom prst="oval">
            <a:avLst/>
          </a:prstGeom>
          <a:solidFill>
            <a:srgbClr val="2FE0C4"/>
          </a:solidFill>
          <a:ln/>
        </p:spPr>
      </p:sp>
      <p:sp>
        <p:nvSpPr>
          <p:cNvPr id="11" name="Text 9"/>
          <p:cNvSpPr/>
          <p:nvPr/>
        </p:nvSpPr>
        <p:spPr>
          <a:xfrm>
            <a:off x="4663440" y="187452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H1 2027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663440" y="3063240"/>
            <a:ext cx="3246120" cy="2194560"/>
          </a:xfrm>
          <a:prstGeom prst="roundRect">
            <a:avLst>
              <a:gd name="adj" fmla="val 4167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919472" y="3291840"/>
            <a:ext cx="27340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Medulla Beta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919472" y="3749040"/>
            <a:ext cx="273405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Omega Claw auf Singularity geht in kontrollierten Beta-Betrieb für erste Design-Partner.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10035540" y="2606040"/>
            <a:ext cx="182880" cy="182880"/>
          </a:xfrm>
          <a:prstGeom prst="oval">
            <a:avLst/>
          </a:prstGeom>
          <a:solidFill>
            <a:srgbClr val="2FE0C4"/>
          </a:solidFill>
          <a:ln/>
        </p:spPr>
      </p:sp>
      <p:sp>
        <p:nvSpPr>
          <p:cNvPr id="16" name="Text 14"/>
          <p:cNvSpPr/>
          <p:nvPr/>
        </p:nvSpPr>
        <p:spPr>
          <a:xfrm>
            <a:off x="8503920" y="187452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H2 2027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503920" y="3063240"/>
            <a:ext cx="3246120" cy="2194560"/>
          </a:xfrm>
          <a:prstGeom prst="roundRect">
            <a:avLst>
              <a:gd name="adj" fmla="val 4167"/>
            </a:avLst>
          </a:prstGeom>
          <a:solidFill>
            <a:srgbClr val="121A2C"/>
          </a:solidFill>
          <a:ln w="12700">
            <a:solidFill>
              <a:srgbClr val="232C4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759952" y="3291840"/>
            <a:ext cx="27340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Immunity GA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759952" y="3749040"/>
            <a:ext cx="273405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Vollständige Plattform produktiv: alle drei Editions, Multi-Tenant-Skalierung auf Konzerngröße.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4008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PAEDION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2FE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DIFFERENZIERUNG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1188720"/>
            <a:ext cx="10058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200"/>
              </a:lnSpc>
              <a:buNone/>
            </a:pPr>
            <a:r>
              <a:rPr lang="en-US" sz="3600" b="1" dirty="0">
                <a:solidFill>
                  <a:srgbClr val="8A93A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Sicherheitswerkzeuge alarmieren.
</a:t>
            </a:r>
            <a:pPr indent="0" marL="0">
              <a:lnSpc>
                <a:spcPts val="4200"/>
              </a:lnSpc>
              <a:buNone/>
            </a:pPr>
            <a:r>
              <a:rPr lang="en-US" sz="3600" b="1" dirty="0">
                <a:solidFill>
                  <a:srgbClr val="2FE0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Paedion bildet aus.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40080" y="288036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300"/>
              </a:lnSpc>
              <a:buNone/>
            </a:pPr>
            <a:r>
              <a:rPr lang="en-US" sz="1600" dirty="0">
                <a:solidFill>
                  <a:srgbClr val="F4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meisten Plattformen liefern eine Warteschlange voller Alarme und überlassen das Urteil dem Team. Paedion kehrt das um: erklärt, was es gesehen hat, warum es wichtig war, was es getan hat — und was sich ändern muss, damit dieselbe Schwachstelle nie zurückkehrt.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0" y="4343400"/>
            <a:ext cx="7498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i="1" dirty="0">
                <a:solidFill>
                  <a:srgbClr val="C9A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der Zeit hört die Verteidigung auf, ein Produkt zu sein, das man bedient — und wird zu einer Fähigkeit, die die Organisation selbst trägt.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4008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PAEDION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66460" y="1554480"/>
            <a:ext cx="256032" cy="256032"/>
          </a:xfrm>
          <a:prstGeom prst="diamond">
            <a:avLst/>
          </a:prstGeom>
          <a:solidFill>
            <a:srgbClr val="2FE0C4"/>
          </a:solidFill>
          <a:ln/>
        </p:spPr>
      </p:sp>
      <p:sp>
        <p:nvSpPr>
          <p:cNvPr id="3" name="Text 1"/>
          <p:cNvSpPr/>
          <p:nvPr/>
        </p:nvSpPr>
        <p:spPr>
          <a:xfrm>
            <a:off x="1371600" y="2103120"/>
            <a:ext cx="944575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Gib deiner Organisation</a:t>
            </a:r>
            <a:endParaRPr lang="en-US" sz="3400" dirty="0"/>
          </a:p>
          <a:p>
            <a:pPr algn="ctr"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4F1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ein Immunsystem.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2286000" y="3611880"/>
            <a:ext cx="7616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8A93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 bilden Immunity in einer 30-minütigen technischen Session auf eure Umgebung ab.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718304" y="434340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FE0C4"/>
          </a:solidFill>
          <a:ln/>
        </p:spPr>
      </p:sp>
      <p:sp>
        <p:nvSpPr>
          <p:cNvPr id="6" name="Text 4"/>
          <p:cNvSpPr/>
          <p:nvPr/>
        </p:nvSpPr>
        <p:spPr>
          <a:xfrm>
            <a:off x="4718304" y="4343400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spc="150" kern="0" dirty="0">
                <a:solidFill>
                  <a:srgbClr val="0A0E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ACCESS →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1371600" y="5212080"/>
            <a:ext cx="94457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spc="200" kern="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VERPFLICHTUNG  ·  TECHNISCHE SESSION  ·  NDA AUF ANFRAGE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371600" y="6355080"/>
            <a:ext cx="9445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A6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Paedion. Built with Singularity, guided by Paedia.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2026-08-22T10:43:37Z</dcterms:created>
  <dcterms:modified xsi:type="dcterms:W3CDTF">2026-08-22T10:43:37Z</dcterms:modified>
</cp:coreProperties>
</file>